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07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2396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0823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9157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639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3716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5034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8706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5999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7785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252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9933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Line 14"/>
          <p:cNvSpPr>
            <a:spLocks noChangeShapeType="1"/>
          </p:cNvSpPr>
          <p:nvPr/>
        </p:nvSpPr>
        <p:spPr bwMode="auto">
          <a:xfrm flipV="1">
            <a:off x="8675688" y="1117600"/>
            <a:ext cx="0" cy="5040313"/>
          </a:xfrm>
          <a:prstGeom prst="line">
            <a:avLst/>
          </a:prstGeom>
          <a:noFill/>
          <a:ln w="57150" cmpd="thinThick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031" name="Line 15"/>
          <p:cNvSpPr>
            <a:spLocks noChangeShapeType="1"/>
          </p:cNvSpPr>
          <p:nvPr/>
        </p:nvSpPr>
        <p:spPr bwMode="auto">
          <a:xfrm flipH="1">
            <a:off x="1692275" y="6302375"/>
            <a:ext cx="6769100" cy="1588"/>
          </a:xfrm>
          <a:prstGeom prst="line">
            <a:avLst/>
          </a:prstGeom>
          <a:noFill/>
          <a:ln w="57150" cmpd="thinThick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032" name="Line 16"/>
          <p:cNvSpPr>
            <a:spLocks noChangeShapeType="1"/>
          </p:cNvSpPr>
          <p:nvPr/>
        </p:nvSpPr>
        <p:spPr bwMode="auto">
          <a:xfrm flipH="1">
            <a:off x="466725" y="1052513"/>
            <a:ext cx="6769100" cy="1587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pic>
        <p:nvPicPr>
          <p:cNvPr id="1033" name="Picture 1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096000"/>
            <a:ext cx="15525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99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9933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9933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9933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9933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9933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9933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9933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9933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Font typeface="Wingdings" pitchFamily="2" charset="2"/>
        <a:buChar char="ü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o"/>
        <a:defRPr sz="1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Pomoc socjalna dla osób z PNO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 algn="l">
              <a:buFont typeface="Arial" pitchFamily="34" charset="0"/>
              <a:buChar char="•"/>
            </a:pPr>
            <a:r>
              <a:rPr lang="pl-PL" dirty="0" smtClean="0"/>
              <a:t>Renta socjalna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pl-PL" dirty="0" smtClean="0"/>
              <a:t>Orzeczenie o niepełnosprawności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pl-PL" dirty="0" smtClean="0"/>
              <a:t>Zasiłek pielęgnacyjny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pl-PL" dirty="0" smtClean="0"/>
              <a:t>Turnusy rehabilitacyjne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pl-PL" dirty="0" smtClean="0"/>
              <a:t>PFRON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2854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Renta socjalna – jak przekonać ZUS?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Renta socjalna to:</a:t>
            </a:r>
          </a:p>
          <a:p>
            <a:pPr lvl="1"/>
            <a:r>
              <a:rPr lang="pl-PL" dirty="0" smtClean="0"/>
              <a:t>Świadczenie przyznawane ze względu na częściową lub całkowitą niezdolność do pracy, która powstała przed skończeniem 18 roku życia – PNO się kwalifikuje</a:t>
            </a:r>
          </a:p>
          <a:p>
            <a:pPr lvl="1"/>
            <a:r>
              <a:rPr lang="pl-PL" dirty="0" smtClean="0"/>
              <a:t>Jego wysokość to 84% minimalnej renty z tytułu niezdolności do pracy – obecnie są to kwoty </a:t>
            </a:r>
            <a:r>
              <a:rPr lang="pl-PL" dirty="0" smtClean="0"/>
              <a:t>ok. </a:t>
            </a:r>
            <a:r>
              <a:rPr lang="pl-PL" dirty="0" smtClean="0"/>
              <a:t>525zł netto/mies. w przypadku częściowej niezdolności do pracy i ok. 1050zł w przypadku całkowitej niezdolności</a:t>
            </a:r>
          </a:p>
          <a:p>
            <a:pPr lvl="1"/>
            <a:r>
              <a:rPr lang="pl-PL" dirty="0" smtClean="0"/>
              <a:t>Świadczeniobiorca pobierając rentę opłaca ubezpieczenie zdrowotne i odprowadza podatek dochodowy</a:t>
            </a:r>
          </a:p>
          <a:p>
            <a:pPr lvl="1"/>
            <a:endParaRPr lang="pl-PL" dirty="0" smtClean="0"/>
          </a:p>
          <a:p>
            <a:pPr indent="-285750"/>
            <a:r>
              <a:rPr lang="pl-PL" dirty="0" smtClean="0"/>
              <a:t>Ograniczenia:</a:t>
            </a:r>
          </a:p>
          <a:p>
            <a:pPr lvl="1"/>
            <a:r>
              <a:rPr lang="pl-PL" dirty="0" smtClean="0"/>
              <a:t>Praktyczna niemożność podjęcia pracy zarobkowej</a:t>
            </a:r>
          </a:p>
          <a:p>
            <a:pPr lvl="1"/>
            <a:r>
              <a:rPr lang="pl-PL" dirty="0" smtClean="0"/>
              <a:t>Brak możliwości otrzymania wielu dofinansowań dla osób bezrobotnych (np. na rozpoczęcie działalności gospodarczej)</a:t>
            </a:r>
          </a:p>
          <a:p>
            <a:pPr lvl="1"/>
            <a:r>
              <a:rPr lang="pl-PL" dirty="0" smtClean="0"/>
              <a:t>Ograniczona możliwość prowadzenia działalności </a:t>
            </a:r>
            <a:r>
              <a:rPr lang="pl-PL" dirty="0" smtClean="0"/>
              <a:t>gospodarczej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820437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Renta socjalna – jak przekonać ZUS?</a:t>
            </a:r>
            <a:endParaRPr lang="pl-PL" dirty="0"/>
          </a:p>
        </p:txBody>
      </p:sp>
      <p:pic>
        <p:nvPicPr>
          <p:cNvPr id="1026" name="Picture 2" descr="C:\Users\Adrian\Desktop\15795487904bc81917475b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4617" y="260624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683568" y="15567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PACJENT</a:t>
            </a:r>
            <a:endParaRPr lang="pl-PL" dirty="0"/>
          </a:p>
        </p:txBody>
      </p:sp>
      <p:cxnSp>
        <p:nvCxnSpPr>
          <p:cNvPr id="6" name="Łącznik prosty ze strzałką 5"/>
          <p:cNvCxnSpPr/>
          <p:nvPr/>
        </p:nvCxnSpPr>
        <p:spPr>
          <a:xfrm>
            <a:off x="1907704" y="1988840"/>
            <a:ext cx="1296144" cy="936104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1039466" y="2042380"/>
            <a:ext cx="0" cy="1379773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2267744" y="1589713"/>
            <a:ext cx="3960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/>
              <a:t>1. Pobranie wniosków, zasięgnięcie informacji</a:t>
            </a:r>
            <a:endParaRPr lang="pl-PL" sz="1100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611560" y="362151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LEKARZ</a:t>
            </a:r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2699792" y="1955096"/>
            <a:ext cx="30963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/>
              <a:t>3. Złożenie wniosku i opinii lekarskiej </a:t>
            </a:r>
            <a:endParaRPr lang="pl-PL" sz="1100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3206899" y="2236436"/>
            <a:ext cx="27363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/>
              <a:t>4. Otrzymanie terminu komisji lekarskiej. Stawienie się tam z dokumentacją medyczną</a:t>
            </a:r>
            <a:endParaRPr lang="pl-PL" sz="1100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467544" y="4221088"/>
            <a:ext cx="25202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/>
              <a:t>2. Wypełnienie opinii lekarskiej, najlepiej przez specjalistę - </a:t>
            </a:r>
            <a:r>
              <a:rPr lang="pl-PL" sz="1100" dirty="0" smtClean="0"/>
              <a:t>immunologa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xmlns="" val="205608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Orzeczenie o niepełnosprawności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Przywileje</a:t>
            </a:r>
          </a:p>
          <a:p>
            <a:pPr lvl="1"/>
            <a:r>
              <a:rPr lang="pl-PL" dirty="0" smtClean="0"/>
              <a:t>Możliwość pracy jako niepełnosprawny (stabilność zatrudnienia, krótszy czas pracy przy takiej samej pensji etc.)</a:t>
            </a:r>
          </a:p>
          <a:p>
            <a:pPr lvl="1"/>
            <a:r>
              <a:rPr lang="pl-PL" dirty="0" smtClean="0"/>
              <a:t>Zniżki na przejazdy PKP i komunikacją miejską</a:t>
            </a:r>
          </a:p>
          <a:p>
            <a:pPr lvl="1"/>
            <a:r>
              <a:rPr lang="pl-PL" dirty="0" smtClean="0"/>
              <a:t>Wejście „bez kolejki” w instytucjach publicznych, poradniach, aptekach</a:t>
            </a:r>
          </a:p>
          <a:p>
            <a:pPr lvl="1"/>
            <a:r>
              <a:rPr lang="pl-PL" dirty="0" smtClean="0"/>
              <a:t>Dotowane turnusy rehabilitacyjne (na wniosek lekarza)</a:t>
            </a:r>
          </a:p>
          <a:p>
            <a:pPr lvl="1"/>
            <a:r>
              <a:rPr lang="pl-PL" dirty="0" smtClean="0"/>
              <a:t>Zasiłek </a:t>
            </a:r>
            <a:r>
              <a:rPr lang="pl-PL" dirty="0" smtClean="0"/>
              <a:t>pielęgnacyjny</a:t>
            </a:r>
            <a:endParaRPr lang="pl-PL" dirty="0" smtClean="0"/>
          </a:p>
          <a:p>
            <a:pPr lvl="1"/>
            <a:r>
              <a:rPr lang="pl-PL" dirty="0" smtClean="0"/>
              <a:t>Zniżki w MOSiR-ach</a:t>
            </a:r>
          </a:p>
          <a:p>
            <a:r>
              <a:rPr lang="pl-PL" dirty="0" smtClean="0"/>
              <a:t>Uzyskanie orzeczenia</a:t>
            </a:r>
          </a:p>
          <a:p>
            <a:pPr lvl="1"/>
            <a:r>
              <a:rPr lang="pl-PL" dirty="0" smtClean="0"/>
              <a:t>Podobnie jak w przypadku renty socjalnej</a:t>
            </a:r>
          </a:p>
          <a:p>
            <a:pPr lvl="1"/>
            <a:r>
              <a:rPr lang="pl-PL" dirty="0" smtClean="0"/>
              <a:t>W miejskim/gminnym ośrodku pomocy społecznej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95254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PFRON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Państwowy Fundusz </a:t>
            </a:r>
            <a:r>
              <a:rPr lang="pl-PL" dirty="0" smtClean="0"/>
              <a:t>Rehabilitacji </a:t>
            </a:r>
            <a:r>
              <a:rPr lang="pl-PL" dirty="0" smtClean="0"/>
              <a:t>Osób Niepełnosprawnych</a:t>
            </a:r>
          </a:p>
          <a:p>
            <a:pPr lvl="1"/>
            <a:r>
              <a:rPr lang="pl-PL" dirty="0" smtClean="0"/>
              <a:t>Dopłaty dla pracodawców</a:t>
            </a:r>
          </a:p>
          <a:p>
            <a:pPr lvl="1"/>
            <a:r>
              <a:rPr lang="pl-PL" dirty="0" smtClean="0"/>
              <a:t>Sprzęt medyczny</a:t>
            </a:r>
          </a:p>
          <a:p>
            <a:pPr lvl="1"/>
            <a:r>
              <a:rPr lang="pl-PL" dirty="0" smtClean="0"/>
              <a:t>Programy wyrównujące szanse</a:t>
            </a:r>
          </a:p>
          <a:p>
            <a:pPr lvl="1"/>
            <a:r>
              <a:rPr lang="pl-PL" dirty="0" smtClean="0"/>
              <a:t>Dofinansowania na rozpoczęcie działalności gospodarczej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699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Pomoc socjalna dla osób z PNO</a:t>
            </a:r>
            <a:endParaRPr lang="pl-PL" dirty="0"/>
          </a:p>
        </p:txBody>
      </p:sp>
      <p:pic>
        <p:nvPicPr>
          <p:cNvPr id="1026" name="Picture 2" descr="C:\Users\Adrian\Desktop\ZUS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86669"/>
            <a:ext cx="5184576" cy="452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59458628"/>
      </p:ext>
    </p:extLst>
  </p:cSld>
  <p:clrMapOvr>
    <a:masterClrMapping/>
  </p:clrMapOvr>
</p:sld>
</file>

<file path=ppt/theme/theme1.xml><?xml version="1.0" encoding="utf-8"?>
<a:theme xmlns:a="http://schemas.openxmlformats.org/drawingml/2006/main" name="Immunoprotec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Immunoprotect</Template>
  <TotalTime>310</TotalTime>
  <Words>262</Words>
  <Application>Microsoft Office PowerPoint</Application>
  <PresentationFormat>Pokaz na ekranie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Immunoprotect</vt:lpstr>
      <vt:lpstr>Pomoc socjalna dla osób z PNO</vt:lpstr>
      <vt:lpstr>Renta socjalna – jak przekonać ZUS?</vt:lpstr>
      <vt:lpstr>Renta socjalna – jak przekonać ZUS?</vt:lpstr>
      <vt:lpstr>Orzeczenie o niepełnosprawności</vt:lpstr>
      <vt:lpstr>PFRON</vt:lpstr>
      <vt:lpstr>Pomoc socjalna dla osób z PNO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Pomoc socjalna dla osób z PNO</dc:title>
  <dc:creator>Adrian</dc:creator>
  <cp:lastModifiedBy>Marta Szobska</cp:lastModifiedBy>
  <cp:revision>22</cp:revision>
  <dcterms:created xsi:type="dcterms:W3CDTF">2011-09-11T13:00:39Z</dcterms:created>
  <dcterms:modified xsi:type="dcterms:W3CDTF">2011-09-14T09:36:23Z</dcterms:modified>
</cp:coreProperties>
</file>